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6" r:id="rId1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3" Type="http://schemas.openxmlformats.org/officeDocument/2006/relationships/slide" Target="slides/slide7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5406ABB-5A4B-6434-FFDD-E457C3E92DCC}"/>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LEA Outcomes:</a:t>
            </a:r>
          </a:p>
        </p:txBody>
      </p:sp>
      <p:sp>
        <p:nvSpPr>
          <p:cNvPr id="24579" name="Rectangle 3">
            <a:extLst>
              <a:ext uri="{FF2B5EF4-FFF2-40B4-BE49-F238E27FC236}">
                <a16:creationId xmlns:a16="http://schemas.microsoft.com/office/drawing/2014/main" id="{7687BF6B-F146-2BB0-C0CB-4179E1807B8D}"/>
              </a:ext>
            </a:extLst>
          </p:cNvPr>
          <p:cNvSpPr>
            <a:spLocks noGrp="1" noChangeArrowheads="1"/>
          </p:cNvSpPr>
          <p:nvPr>
            <p:ph type="body" sz="half" idx="1"/>
          </p:nvPr>
        </p:nvSpPr>
        <p:spPr bwMode="auto">
          <a:xfrm>
            <a:off x="457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000" b="1">
                <a:ea typeface="宋体" panose="02010600030101010101" pitchFamily="2" charset="-122"/>
              </a:rPr>
              <a:t>South Kitsap School District SAPISP </a:t>
            </a:r>
          </a:p>
          <a:p>
            <a:pPr>
              <a:lnSpc>
                <a:spcPct val="90000"/>
              </a:lnSpc>
            </a:pPr>
            <a:r>
              <a:rPr lang="en-US" altLang="zh-CN" sz="2000">
                <a:ea typeface="宋体" panose="02010600030101010101" pitchFamily="2" charset="-122"/>
              </a:rPr>
              <a:t>10,400 Students </a:t>
            </a:r>
          </a:p>
          <a:p>
            <a:pPr>
              <a:lnSpc>
                <a:spcPct val="90000"/>
              </a:lnSpc>
            </a:pPr>
            <a:r>
              <a:rPr lang="en-US" altLang="zh-CN" sz="2000">
                <a:ea typeface="宋体" panose="02010600030101010101" pitchFamily="2" charset="-122"/>
              </a:rPr>
              <a:t>$48,874.00 SDFS funds </a:t>
            </a:r>
          </a:p>
          <a:p>
            <a:pPr>
              <a:lnSpc>
                <a:spcPct val="90000"/>
              </a:lnSpc>
            </a:pPr>
            <a:r>
              <a:rPr lang="en-US" altLang="zh-CN" sz="2000">
                <a:ea typeface="宋体" panose="02010600030101010101" pitchFamily="2" charset="-122"/>
              </a:rPr>
              <a:t>Goals: </a:t>
            </a:r>
          </a:p>
          <a:p>
            <a:pPr lvl="1">
              <a:lnSpc>
                <a:spcPct val="90000"/>
              </a:lnSpc>
            </a:pPr>
            <a:r>
              <a:rPr lang="en-US" altLang="zh-CN" sz="1800">
                <a:ea typeface="宋体" panose="02010600030101010101" pitchFamily="2" charset="-122"/>
              </a:rPr>
              <a:t>Reduction in alcohol, tobacco &amp; marijuana use by students participating in program</a:t>
            </a:r>
          </a:p>
          <a:p>
            <a:pPr lvl="1">
              <a:lnSpc>
                <a:spcPct val="90000"/>
              </a:lnSpc>
            </a:pPr>
            <a:r>
              <a:rPr lang="en-US" altLang="zh-CN" sz="1800">
                <a:ea typeface="宋体" panose="02010600030101010101" pitchFamily="2" charset="-122"/>
              </a:rPr>
              <a:t>Increase in school bonding for participating youth</a:t>
            </a:r>
          </a:p>
          <a:p>
            <a:pPr>
              <a:lnSpc>
                <a:spcPct val="90000"/>
              </a:lnSpc>
            </a:pPr>
            <a:r>
              <a:rPr lang="en-US" altLang="zh-CN" sz="2000">
                <a:ea typeface="宋体" panose="02010600030101010101" pitchFamily="2" charset="-122"/>
              </a:rPr>
              <a:t>Outcomes: </a:t>
            </a:r>
          </a:p>
          <a:p>
            <a:pPr lvl="1">
              <a:lnSpc>
                <a:spcPct val="90000"/>
              </a:lnSpc>
            </a:pPr>
            <a:r>
              <a:rPr lang="en-US" altLang="zh-CN" sz="1800">
                <a:ea typeface="宋体" panose="02010600030101010101" pitchFamily="2" charset="-122"/>
              </a:rPr>
              <a:t>24% reduction in use, alcohol, tobacco and marijuana use</a:t>
            </a:r>
          </a:p>
          <a:p>
            <a:pPr lvl="1">
              <a:lnSpc>
                <a:spcPct val="90000"/>
              </a:lnSpc>
            </a:pPr>
            <a:r>
              <a:rPr lang="en-US" altLang="zh-CN" sz="1800">
                <a:ea typeface="宋体" panose="02010600030101010101" pitchFamily="2" charset="-122"/>
              </a:rPr>
              <a:t>11% increase in school bonding</a:t>
            </a:r>
          </a:p>
          <a:p>
            <a:pPr lvl="1">
              <a:lnSpc>
                <a:spcPct val="90000"/>
              </a:lnSpc>
            </a:pPr>
            <a:r>
              <a:rPr lang="en-US" altLang="zh-CN" sz="1800">
                <a:ea typeface="宋体" panose="02010600030101010101" pitchFamily="2" charset="-122"/>
              </a:rPr>
              <a:t>Measured by participant pre and post tests</a:t>
            </a:r>
          </a:p>
        </p:txBody>
      </p:sp>
      <p:sp>
        <p:nvSpPr>
          <p:cNvPr id="24581" name="Rectangle 5">
            <a:extLst>
              <a:ext uri="{FF2B5EF4-FFF2-40B4-BE49-F238E27FC236}">
                <a16:creationId xmlns:a16="http://schemas.microsoft.com/office/drawing/2014/main" id="{893805D7-FA66-4AD6-EA08-3DC97CFBE28F}"/>
              </a:ext>
            </a:extLst>
          </p:cNvPr>
          <p:cNvSpPr>
            <a:spLocks noGrp="1" noChangeArrowheads="1"/>
          </p:cNvSpPr>
          <p:nvPr>
            <p:ph type="body" sz="half" idx="2"/>
          </p:nvPr>
        </p:nvSpPr>
        <p:spPr bwMode="auto">
          <a:xfrm>
            <a:off x="3821738" y="1290672"/>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pPr>
            <a:r>
              <a:rPr lang="en-US" altLang="zh-CN" sz="2000" b="1">
                <a:ea typeface="宋体" panose="02010600030101010101" pitchFamily="2" charset="-122"/>
              </a:rPr>
              <a:t>Queets Clear Water School District</a:t>
            </a:r>
          </a:p>
          <a:p>
            <a:pPr>
              <a:lnSpc>
                <a:spcPct val="80000"/>
              </a:lnSpc>
            </a:pPr>
            <a:r>
              <a:rPr lang="en-US" altLang="zh-CN" sz="2000">
                <a:ea typeface="宋体" panose="02010600030101010101" pitchFamily="2" charset="-122"/>
              </a:rPr>
              <a:t>40 Students</a:t>
            </a:r>
          </a:p>
          <a:p>
            <a:pPr>
              <a:lnSpc>
                <a:spcPct val="80000"/>
              </a:lnSpc>
            </a:pPr>
            <a:r>
              <a:rPr lang="en-US" altLang="zh-CN" sz="2000">
                <a:ea typeface="宋体" panose="02010600030101010101" pitchFamily="2" charset="-122"/>
              </a:rPr>
              <a:t>$1,521.00 SDFS funds</a:t>
            </a:r>
          </a:p>
          <a:p>
            <a:pPr>
              <a:lnSpc>
                <a:spcPct val="80000"/>
              </a:lnSpc>
            </a:pPr>
            <a:r>
              <a:rPr lang="en-US" altLang="zh-CN" sz="2000">
                <a:ea typeface="宋体" panose="02010600030101010101" pitchFamily="2" charset="-122"/>
              </a:rPr>
              <a:t>Goals: </a:t>
            </a:r>
          </a:p>
          <a:p>
            <a:pPr lvl="1">
              <a:lnSpc>
                <a:spcPct val="80000"/>
              </a:lnSpc>
            </a:pPr>
            <a:r>
              <a:rPr lang="en-US" altLang="zh-CN" sz="1800">
                <a:ea typeface="宋体" panose="02010600030101010101" pitchFamily="2" charset="-122"/>
              </a:rPr>
              <a:t>Train 100% of staff in Second Step; </a:t>
            </a:r>
          </a:p>
          <a:p>
            <a:pPr lvl="1">
              <a:lnSpc>
                <a:spcPct val="80000"/>
              </a:lnSpc>
            </a:pPr>
            <a:r>
              <a:rPr lang="en-US" altLang="zh-CN" sz="1800">
                <a:ea typeface="宋体" panose="02010600030101010101" pitchFamily="2" charset="-122"/>
              </a:rPr>
              <a:t>Measure decrease in problem behavior and increase in classroom learning</a:t>
            </a:r>
          </a:p>
          <a:p>
            <a:pPr>
              <a:lnSpc>
                <a:spcPct val="80000"/>
              </a:lnSpc>
            </a:pPr>
            <a:r>
              <a:rPr lang="en-US" altLang="zh-CN" sz="2000">
                <a:ea typeface="宋体" panose="02010600030101010101" pitchFamily="2" charset="-122"/>
              </a:rPr>
              <a:t>Outcomes: </a:t>
            </a:r>
          </a:p>
          <a:p>
            <a:pPr lvl="1">
              <a:lnSpc>
                <a:spcPct val="80000"/>
              </a:lnSpc>
            </a:pPr>
            <a:r>
              <a:rPr lang="en-US" altLang="zh-CN" sz="1800">
                <a:ea typeface="宋体" panose="02010600030101010101" pitchFamily="2" charset="-122"/>
              </a:rPr>
              <a:t>100% of staff trained</a:t>
            </a:r>
          </a:p>
          <a:p>
            <a:pPr lvl="1">
              <a:lnSpc>
                <a:spcPct val="80000"/>
              </a:lnSpc>
            </a:pPr>
            <a:r>
              <a:rPr lang="en-US" altLang="zh-CN" sz="1800">
                <a:ea typeface="宋体" panose="02010600030101010101" pitchFamily="2" charset="-122"/>
              </a:rPr>
              <a:t>21% decrease in problem behavior </a:t>
            </a:r>
          </a:p>
          <a:p>
            <a:pPr lvl="1">
              <a:lnSpc>
                <a:spcPct val="80000"/>
              </a:lnSpc>
            </a:pPr>
            <a:r>
              <a:rPr lang="en-US" altLang="zh-CN" sz="1800">
                <a:ea typeface="宋体" panose="02010600030101010101" pitchFamily="2" charset="-122"/>
              </a:rPr>
              <a:t>15% increase in classroom learning </a:t>
            </a:r>
          </a:p>
          <a:p>
            <a:pPr lvl="1">
              <a:lnSpc>
                <a:spcPct val="80000"/>
              </a:lnSpc>
            </a:pPr>
            <a:r>
              <a:rPr lang="en-US" altLang="zh-CN" sz="1800">
                <a:ea typeface="宋体" panose="02010600030101010101" pitchFamily="2" charset="-122"/>
              </a:rPr>
              <a:t>Measured by teacher survey and behavior tracking</a:t>
            </a:r>
          </a:p>
          <a:p>
            <a:pPr>
              <a:lnSpc>
                <a:spcPct val="80000"/>
              </a:lnSpc>
            </a:pPr>
            <a:endParaRPr lang="en-US" altLang="zh-CN" sz="20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